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0"/>
  </p:notesMasterIdLst>
  <p:sldIdLst>
    <p:sldId id="256" r:id="rId2"/>
    <p:sldId id="257" r:id="rId3"/>
    <p:sldId id="281" r:id="rId4"/>
    <p:sldId id="259" r:id="rId5"/>
    <p:sldId id="260" r:id="rId6"/>
    <p:sldId id="258" r:id="rId7"/>
    <p:sldId id="283" r:id="rId8"/>
    <p:sldId id="261" r:id="rId9"/>
    <p:sldId id="262" r:id="rId10"/>
    <p:sldId id="284" r:id="rId11"/>
    <p:sldId id="285" r:id="rId12"/>
    <p:sldId id="263" r:id="rId13"/>
    <p:sldId id="278" r:id="rId14"/>
    <p:sldId id="282" r:id="rId15"/>
    <p:sldId id="264" r:id="rId16"/>
    <p:sldId id="272" r:id="rId17"/>
    <p:sldId id="271" r:id="rId18"/>
    <p:sldId id="273" r:id="rId19"/>
    <p:sldId id="274" r:id="rId20"/>
    <p:sldId id="265" r:id="rId21"/>
    <p:sldId id="276" r:id="rId22"/>
    <p:sldId id="266" r:id="rId23"/>
    <p:sldId id="267" r:id="rId24"/>
    <p:sldId id="268" r:id="rId25"/>
    <p:sldId id="275" r:id="rId26"/>
    <p:sldId id="269" r:id="rId27"/>
    <p:sldId id="279" r:id="rId28"/>
    <p:sldId id="280"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5519"/>
    <p:restoredTop sz="92613"/>
  </p:normalViewPr>
  <p:slideViewPr>
    <p:cSldViewPr snapToGrid="0" snapToObjects="1">
      <p:cViewPr varScale="1">
        <p:scale>
          <a:sx n="126" d="100"/>
          <a:sy n="126" d="100"/>
        </p:scale>
        <p:origin x="952" y="20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CDE1E0-84C3-E845-9098-F66FC102AA35}" type="datetimeFigureOut">
              <a:rPr lang="en-US" smtClean="0"/>
              <a:t>5/30/18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4DD2C04-0CB8-8B4B-BE47-D40720CE586C}" type="slidenum">
              <a:rPr lang="en-US" smtClean="0"/>
              <a:t>‹#›</a:t>
            </a:fld>
            <a:endParaRPr lang="en-US"/>
          </a:p>
        </p:txBody>
      </p:sp>
    </p:spTree>
    <p:extLst>
      <p:ext uri="{BB962C8B-B14F-4D97-AF65-F5344CB8AC3E}">
        <p14:creationId xmlns:p14="http://schemas.microsoft.com/office/powerpoint/2010/main" val="8515903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5/30/18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5/30/18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5/30/18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5/30/18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5/30/18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5/30/18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5/30/18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5/30/18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Drag picture to placeholder or click icon to add</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5/30/18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5/30/18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5/30/18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5/30/18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5/30/18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5/30/18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5/30/18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5/30/18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5/30/18</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Restructuring</a:t>
            </a:r>
          </a:p>
        </p:txBody>
      </p:sp>
      <p:sp>
        <p:nvSpPr>
          <p:cNvPr id="3" name="Subtitle 2"/>
          <p:cNvSpPr>
            <a:spLocks noGrp="1"/>
          </p:cNvSpPr>
          <p:nvPr>
            <p:ph type="subTitle" idx="1"/>
          </p:nvPr>
        </p:nvSpPr>
        <p:spPr/>
        <p:txBody>
          <a:bodyPr>
            <a:normAutofit lnSpcReduction="10000"/>
          </a:bodyPr>
          <a:lstStyle/>
          <a:p>
            <a:endParaRPr lang="en-US" dirty="0"/>
          </a:p>
          <a:p>
            <a:endParaRPr lang="en-US" dirty="0"/>
          </a:p>
          <a:p>
            <a:r>
              <a:rPr lang="en-US"/>
              <a:t> Kevin Chiang, UVM</a:t>
            </a:r>
          </a:p>
        </p:txBody>
      </p:sp>
    </p:spTree>
    <p:extLst>
      <p:ext uri="{BB962C8B-B14F-4D97-AF65-F5344CB8AC3E}">
        <p14:creationId xmlns:p14="http://schemas.microsoft.com/office/powerpoint/2010/main" val="825114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Outline</a:t>
            </a:r>
          </a:p>
        </p:txBody>
      </p:sp>
      <p:sp>
        <p:nvSpPr>
          <p:cNvPr id="3" name="Content Placeholder 2"/>
          <p:cNvSpPr>
            <a:spLocks noGrp="1"/>
          </p:cNvSpPr>
          <p:nvPr>
            <p:ph idx="1"/>
          </p:nvPr>
        </p:nvSpPr>
        <p:spPr/>
        <p:txBody>
          <a:bodyPr>
            <a:normAutofit/>
          </a:bodyPr>
          <a:lstStyle/>
          <a:p>
            <a:r>
              <a:rPr lang="en-US" sz="2000" dirty="0"/>
              <a:t>I. Debt restructuring</a:t>
            </a:r>
          </a:p>
          <a:p>
            <a:r>
              <a:rPr lang="en-US" sz="2000" dirty="0"/>
              <a:t>2. Corporate restructuring: breakups</a:t>
            </a:r>
          </a:p>
        </p:txBody>
      </p:sp>
    </p:spTree>
    <p:extLst>
      <p:ext uri="{BB962C8B-B14F-4D97-AF65-F5344CB8AC3E}">
        <p14:creationId xmlns:p14="http://schemas.microsoft.com/office/powerpoint/2010/main" val="2963658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Restructuring</a:t>
            </a:r>
          </a:p>
        </p:txBody>
      </p:sp>
      <p:sp>
        <p:nvSpPr>
          <p:cNvPr id="3" name="Content Placeholder 2"/>
          <p:cNvSpPr>
            <a:spLocks noGrp="1"/>
          </p:cNvSpPr>
          <p:nvPr>
            <p:ph idx="1"/>
          </p:nvPr>
        </p:nvSpPr>
        <p:spPr>
          <a:xfrm>
            <a:off x="2589212" y="2133600"/>
            <a:ext cx="8915400" cy="4389120"/>
          </a:xfrm>
        </p:spPr>
        <p:txBody>
          <a:bodyPr>
            <a:noAutofit/>
          </a:bodyPr>
          <a:lstStyle/>
          <a:p>
            <a:r>
              <a:rPr lang="en-US" sz="2000" dirty="0"/>
              <a:t>In academia, restructuring can be referred to either debt/distressed restructuring or corporate/ownership restructuring.</a:t>
            </a:r>
          </a:p>
          <a:p>
            <a:r>
              <a:rPr lang="en-US" sz="2000" dirty="0"/>
              <a:t>Bankers tend to use the term “restructuring” in a narrower sense and refer it to debt/distressed restructuring.</a:t>
            </a:r>
          </a:p>
          <a:p>
            <a:r>
              <a:rPr lang="en-US" sz="2000" dirty="0"/>
              <a:t>In this sense, a restructuring banker </a:t>
            </a:r>
            <a:r>
              <a:rPr lang="en-US" sz="2000" dirty="0">
                <a:solidFill>
                  <a:srgbClr val="0070C0"/>
                </a:solidFill>
              </a:rPr>
              <a:t>may advise </a:t>
            </a:r>
            <a:r>
              <a:rPr lang="en-US" sz="2000" dirty="0"/>
              <a:t>distressed companies (</a:t>
            </a:r>
            <a:r>
              <a:rPr lang="en-US" sz="2000" dirty="0">
                <a:solidFill>
                  <a:srgbClr val="0070C0"/>
                </a:solidFill>
              </a:rPr>
              <a:t>the debtors</a:t>
            </a:r>
            <a:r>
              <a:rPr lang="en-US" sz="2000" dirty="0"/>
              <a:t>).  Alternatively, a restructuring banker may advise the creditors of distressed companies (</a:t>
            </a:r>
            <a:r>
              <a:rPr lang="en-US" sz="2000" dirty="0">
                <a:solidFill>
                  <a:srgbClr val="0070C0"/>
                </a:solidFill>
              </a:rPr>
              <a:t>the creditors</a:t>
            </a:r>
            <a:r>
              <a:rPr lang="en-US" sz="2000" dirty="0"/>
              <a:t>).</a:t>
            </a:r>
          </a:p>
          <a:p>
            <a:r>
              <a:rPr lang="en-US" sz="2000" dirty="0"/>
              <a:t>When a restructuring banker advises a distressed company, she would help the firm restructure its debt and change its capital structure either through a </a:t>
            </a:r>
            <a:r>
              <a:rPr lang="en-US" sz="2000" dirty="0">
                <a:solidFill>
                  <a:srgbClr val="0070C0"/>
                </a:solidFill>
              </a:rPr>
              <a:t>private workout </a:t>
            </a:r>
            <a:r>
              <a:rPr lang="en-US" sz="2000" dirty="0"/>
              <a:t>or a formal </a:t>
            </a:r>
            <a:r>
              <a:rPr lang="en-US" sz="2000" dirty="0">
                <a:solidFill>
                  <a:srgbClr val="0070C0"/>
                </a:solidFill>
              </a:rPr>
              <a:t>bankruptcy</a:t>
            </a:r>
            <a:r>
              <a:rPr lang="en-US" sz="2000" dirty="0"/>
              <a:t>, and may help the firm restructure its assets or ownership, such as a sale of a division or subsidiary.</a:t>
            </a:r>
          </a:p>
        </p:txBody>
      </p:sp>
    </p:spTree>
    <p:extLst>
      <p:ext uri="{BB962C8B-B14F-4D97-AF65-F5344CB8AC3E}">
        <p14:creationId xmlns:p14="http://schemas.microsoft.com/office/powerpoint/2010/main" val="10781626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Financial distress</a:t>
            </a:r>
          </a:p>
        </p:txBody>
      </p:sp>
      <p:sp>
        <p:nvSpPr>
          <p:cNvPr id="3" name="Content Placeholder 2"/>
          <p:cNvSpPr>
            <a:spLocks noGrp="1"/>
          </p:cNvSpPr>
          <p:nvPr>
            <p:ph idx="1"/>
          </p:nvPr>
        </p:nvSpPr>
        <p:spPr>
          <a:xfrm>
            <a:off x="2589212" y="1612490"/>
            <a:ext cx="8915400" cy="5093110"/>
          </a:xfrm>
        </p:spPr>
        <p:txBody>
          <a:bodyPr>
            <a:noAutofit/>
          </a:bodyPr>
          <a:lstStyle/>
          <a:p>
            <a:r>
              <a:rPr lang="en-US" sz="2000" dirty="0"/>
              <a:t>When a firm is in distress, there are quite a few strategic alternatives other than debt restructuring, such as arranging sale or merger with strategic partners, divesture of a division or subsidiary, asset sales, equity infusion, etc.</a:t>
            </a:r>
          </a:p>
          <a:p>
            <a:r>
              <a:rPr lang="en-US" sz="2000" dirty="0"/>
              <a:t>Debt restructuring can be pursued in two different settings: </a:t>
            </a:r>
          </a:p>
          <a:p>
            <a:r>
              <a:rPr lang="en-US" sz="2000" dirty="0"/>
              <a:t>(1) </a:t>
            </a:r>
            <a:r>
              <a:rPr lang="en-US" sz="2000" dirty="0">
                <a:solidFill>
                  <a:srgbClr val="0070C0"/>
                </a:solidFill>
              </a:rPr>
              <a:t>Private workout</a:t>
            </a:r>
            <a:r>
              <a:rPr lang="en-US" sz="2000" dirty="0"/>
              <a:t>.</a:t>
            </a:r>
          </a:p>
          <a:p>
            <a:r>
              <a:rPr lang="en-US" sz="2000" dirty="0"/>
              <a:t>(2) Formal </a:t>
            </a:r>
            <a:r>
              <a:rPr lang="en-US" sz="2000" dirty="0">
                <a:solidFill>
                  <a:srgbClr val="0070C0"/>
                </a:solidFill>
              </a:rPr>
              <a:t>bankruptcy</a:t>
            </a:r>
            <a:r>
              <a:rPr lang="en-US" sz="2000" dirty="0"/>
              <a:t> (Chapter 11).</a:t>
            </a:r>
          </a:p>
          <a:p>
            <a:r>
              <a:rPr lang="en-US" sz="2000" dirty="0"/>
              <a:t>Both in private workout and formal bankruptcy, the firm can be either </a:t>
            </a:r>
            <a:r>
              <a:rPr lang="en-US" sz="2000" dirty="0">
                <a:solidFill>
                  <a:srgbClr val="0070C0"/>
                </a:solidFill>
              </a:rPr>
              <a:t>liquidated</a:t>
            </a:r>
            <a:r>
              <a:rPr lang="en-US" sz="2000" dirty="0"/>
              <a:t> or </a:t>
            </a:r>
            <a:r>
              <a:rPr lang="en-US" sz="2000" dirty="0">
                <a:solidFill>
                  <a:srgbClr val="0070C0"/>
                </a:solidFill>
              </a:rPr>
              <a:t>restructured</a:t>
            </a:r>
            <a:r>
              <a:rPr lang="en-US" sz="2000" dirty="0"/>
              <a:t>.</a:t>
            </a:r>
          </a:p>
          <a:p>
            <a:r>
              <a:rPr lang="en-US" sz="2000" dirty="0"/>
              <a:t>In </a:t>
            </a:r>
            <a:r>
              <a:rPr lang="en-US" sz="2000" dirty="0">
                <a:solidFill>
                  <a:srgbClr val="0070C0"/>
                </a:solidFill>
              </a:rPr>
              <a:t>liquidations</a:t>
            </a:r>
            <a:r>
              <a:rPr lang="en-US" sz="2000" dirty="0"/>
              <a:t> (e.g., Chapter 7 liquidation bankruptcy), the absolute priority rule (</a:t>
            </a:r>
            <a:r>
              <a:rPr lang="en-US" sz="2000" dirty="0">
                <a:solidFill>
                  <a:srgbClr val="0070C0"/>
                </a:solidFill>
              </a:rPr>
              <a:t>APR</a:t>
            </a:r>
            <a:r>
              <a:rPr lang="en-US" sz="2000" dirty="0"/>
              <a:t>) is used to payback (likely only some of) creditors.</a:t>
            </a:r>
          </a:p>
          <a:p>
            <a:r>
              <a:rPr lang="en-US" sz="2000" dirty="0"/>
              <a:t>In </a:t>
            </a:r>
            <a:r>
              <a:rPr lang="en-US" sz="2000" dirty="0">
                <a:solidFill>
                  <a:srgbClr val="0070C0"/>
                </a:solidFill>
              </a:rPr>
              <a:t>restructuring</a:t>
            </a:r>
            <a:r>
              <a:rPr lang="en-US" sz="2000" dirty="0"/>
              <a:t>, the </a:t>
            </a:r>
            <a:r>
              <a:rPr lang="en-US" sz="2000" dirty="0">
                <a:solidFill>
                  <a:srgbClr val="0070C0"/>
                </a:solidFill>
              </a:rPr>
              <a:t>APR is often violated</a:t>
            </a:r>
            <a:r>
              <a:rPr lang="en-US" sz="2000" dirty="0"/>
              <a:t>; that is, shareholders do not lose it all and receive a stake in the reorganized firm even if creditors are not paid in full.</a:t>
            </a:r>
          </a:p>
        </p:txBody>
      </p:sp>
    </p:spTree>
    <p:extLst>
      <p:ext uri="{BB962C8B-B14F-4D97-AF65-F5344CB8AC3E}">
        <p14:creationId xmlns:p14="http://schemas.microsoft.com/office/powerpoint/2010/main" val="15866997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rotWithShape="1">
          <a:blip r:embed="rId2"/>
          <a:srcRect l="24787" t="35695" r="11502" b="20212"/>
          <a:stretch/>
        </p:blipFill>
        <p:spPr>
          <a:xfrm>
            <a:off x="1277655" y="1139868"/>
            <a:ext cx="10095978" cy="5210828"/>
          </a:xfrm>
          <a:prstGeom prst="rect">
            <a:avLst/>
          </a:prstGeom>
        </p:spPr>
      </p:pic>
    </p:spTree>
    <p:extLst>
      <p:ext uri="{BB962C8B-B14F-4D97-AF65-F5344CB8AC3E}">
        <p14:creationId xmlns:p14="http://schemas.microsoft.com/office/powerpoint/2010/main" val="20738471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Debt restructuring </a:t>
            </a:r>
          </a:p>
        </p:txBody>
      </p:sp>
      <p:sp>
        <p:nvSpPr>
          <p:cNvPr id="3" name="Content Placeholder 2"/>
          <p:cNvSpPr>
            <a:spLocks noGrp="1"/>
          </p:cNvSpPr>
          <p:nvPr>
            <p:ph idx="1"/>
          </p:nvPr>
        </p:nvSpPr>
        <p:spPr>
          <a:xfrm>
            <a:off x="2589212" y="1905000"/>
            <a:ext cx="8915400" cy="4417142"/>
          </a:xfrm>
        </p:spPr>
        <p:txBody>
          <a:bodyPr>
            <a:normAutofit/>
          </a:bodyPr>
          <a:lstStyle/>
          <a:p>
            <a:r>
              <a:rPr lang="en-US" sz="2000" dirty="0"/>
              <a:t>Debt restructuring: changes the features of outstanding debt contracts.</a:t>
            </a:r>
          </a:p>
          <a:p>
            <a:pPr lvl="1"/>
            <a:r>
              <a:rPr lang="en-US" sz="2000" dirty="0"/>
              <a:t>Reducing the amount (</a:t>
            </a:r>
            <a:r>
              <a:rPr lang="en-US" sz="2000" dirty="0">
                <a:solidFill>
                  <a:srgbClr val="0070C0"/>
                </a:solidFill>
              </a:rPr>
              <a:t>haircut</a:t>
            </a:r>
            <a:r>
              <a:rPr lang="en-US" sz="2000" dirty="0"/>
              <a:t>), </a:t>
            </a:r>
          </a:p>
          <a:p>
            <a:pPr lvl="1"/>
            <a:r>
              <a:rPr lang="en-US" sz="2000" dirty="0">
                <a:solidFill>
                  <a:srgbClr val="0070C0"/>
                </a:solidFill>
              </a:rPr>
              <a:t>Extending maturity</a:t>
            </a:r>
            <a:r>
              <a:rPr lang="en-US" sz="2000" dirty="0"/>
              <a:t>, </a:t>
            </a:r>
          </a:p>
          <a:p>
            <a:pPr lvl="1"/>
            <a:r>
              <a:rPr lang="en-US" sz="2000" dirty="0"/>
              <a:t>Converting debt into equity or replacing old debt with newly issued debt (</a:t>
            </a:r>
            <a:r>
              <a:rPr lang="en-US" sz="2000" dirty="0">
                <a:solidFill>
                  <a:srgbClr val="0070C0"/>
                </a:solidFill>
              </a:rPr>
              <a:t>exchange offer</a:t>
            </a:r>
            <a:r>
              <a:rPr lang="en-US" sz="2000" dirty="0"/>
              <a:t>).</a:t>
            </a:r>
          </a:p>
          <a:p>
            <a:r>
              <a:rPr lang="en-US" sz="2000" dirty="0"/>
              <a:t>Financial distress: a real possibility that the firm is not able to meet its obligations and liabilities.</a:t>
            </a:r>
          </a:p>
          <a:p>
            <a:r>
              <a:rPr lang="en-US" sz="2000" dirty="0"/>
              <a:t>Financial </a:t>
            </a:r>
            <a:r>
              <a:rPr lang="en-US" sz="2000" dirty="0">
                <a:solidFill>
                  <a:srgbClr val="0070C0"/>
                </a:solidFill>
              </a:rPr>
              <a:t>distress</a:t>
            </a:r>
            <a:r>
              <a:rPr lang="en-US" sz="2000" dirty="0"/>
              <a:t> often triggers the need for debt restructuring.</a:t>
            </a:r>
          </a:p>
          <a:p>
            <a:r>
              <a:rPr lang="en-US" sz="2000" dirty="0"/>
              <a:t>Debt restructuring can also be undertaken for </a:t>
            </a:r>
            <a:r>
              <a:rPr lang="en-US" sz="2000" dirty="0">
                <a:solidFill>
                  <a:srgbClr val="0070C0"/>
                </a:solidFill>
              </a:rPr>
              <a:t>non-distress reasons</a:t>
            </a:r>
            <a:r>
              <a:rPr lang="en-US" sz="2000" dirty="0"/>
              <a:t>; e.g., improving efficiency, enhancing firm value, etc.</a:t>
            </a:r>
          </a:p>
        </p:txBody>
      </p:sp>
    </p:spTree>
    <p:extLst>
      <p:ext uri="{BB962C8B-B14F-4D97-AF65-F5344CB8AC3E}">
        <p14:creationId xmlns:p14="http://schemas.microsoft.com/office/powerpoint/2010/main" val="10077474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Absolute priority rule (APR)</a:t>
            </a:r>
          </a:p>
        </p:txBody>
      </p:sp>
      <p:sp>
        <p:nvSpPr>
          <p:cNvPr id="3" name="Content Placeholder 2"/>
          <p:cNvSpPr>
            <a:spLocks noGrp="1"/>
          </p:cNvSpPr>
          <p:nvPr>
            <p:ph idx="1"/>
          </p:nvPr>
        </p:nvSpPr>
        <p:spPr/>
        <p:txBody>
          <a:bodyPr>
            <a:normAutofit lnSpcReduction="10000"/>
          </a:bodyPr>
          <a:lstStyle/>
          <a:p>
            <a:r>
              <a:rPr lang="en-US" sz="2000" dirty="0"/>
              <a:t>APR: In the event of firm liquidation, firm assets are sold and the proceeds are used to pay claimants according to the APR; that is, in the following order and priority:</a:t>
            </a:r>
          </a:p>
          <a:p>
            <a:r>
              <a:rPr lang="en-US" sz="2000" dirty="0"/>
              <a:t>(1) Debtor-in-possession (DIP) creditors: the (new) debt issued by a distressed firm usually during a Chapter 11 reorganization.</a:t>
            </a:r>
          </a:p>
          <a:p>
            <a:r>
              <a:rPr lang="en-US" sz="2000" dirty="0"/>
              <a:t>(2) Secured debt-holders  (e.g., bank loans)</a:t>
            </a:r>
          </a:p>
          <a:p>
            <a:r>
              <a:rPr lang="en-US" sz="2000" dirty="0"/>
              <a:t>(3) Unsecured creditors (e.g., high-yield bonds)</a:t>
            </a:r>
          </a:p>
          <a:p>
            <a:r>
              <a:rPr lang="en-US" sz="2000" dirty="0"/>
              <a:t>(4) Subordinated (junior) creditors (e.g., high-yield bonds)</a:t>
            </a:r>
          </a:p>
          <a:p>
            <a:r>
              <a:rPr lang="en-US" sz="2000" dirty="0"/>
              <a:t>(5) Mezzanine creditors</a:t>
            </a:r>
          </a:p>
          <a:p>
            <a:r>
              <a:rPr lang="en-US" sz="2000" dirty="0"/>
              <a:t>(6) Equity holders</a:t>
            </a:r>
          </a:p>
        </p:txBody>
      </p:sp>
    </p:spTree>
    <p:extLst>
      <p:ext uri="{BB962C8B-B14F-4D97-AF65-F5344CB8AC3E}">
        <p14:creationId xmlns:p14="http://schemas.microsoft.com/office/powerpoint/2010/main" val="14366741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Workout vs. Bankruptcy</a:t>
            </a:r>
          </a:p>
        </p:txBody>
      </p:sp>
      <p:sp>
        <p:nvSpPr>
          <p:cNvPr id="3" name="Content Placeholder 2"/>
          <p:cNvSpPr>
            <a:spLocks noGrp="1"/>
          </p:cNvSpPr>
          <p:nvPr>
            <p:ph idx="1"/>
          </p:nvPr>
        </p:nvSpPr>
        <p:spPr>
          <a:xfrm>
            <a:off x="2589212" y="1828800"/>
            <a:ext cx="8915400" cy="4845269"/>
          </a:xfrm>
        </p:spPr>
        <p:txBody>
          <a:bodyPr>
            <a:normAutofit lnSpcReduction="10000"/>
          </a:bodyPr>
          <a:lstStyle/>
          <a:p>
            <a:r>
              <a:rPr lang="en-US" sz="2000" dirty="0"/>
              <a:t>In general, private workout is less costly than formal bankruptcy in terms of fees, time involvement, and judicial uncertainty, complexity and delay.</a:t>
            </a:r>
          </a:p>
          <a:p>
            <a:r>
              <a:rPr lang="en-US" sz="2000" dirty="0"/>
              <a:t>A restructuring plan in the court requires only a majority approval.</a:t>
            </a:r>
          </a:p>
          <a:p>
            <a:r>
              <a:rPr lang="en-US" sz="2000" dirty="0"/>
              <a:t>In contrast, a restructuring plan in private workout may require unanimous approval.</a:t>
            </a:r>
          </a:p>
          <a:p>
            <a:r>
              <a:rPr lang="en-US" sz="2000" dirty="0"/>
              <a:t>This gives rise the possibility of holdout, particularly for those firms with outstanding public debt (bond) issues that are usually owned by a large number of capital market investors.</a:t>
            </a:r>
          </a:p>
          <a:p>
            <a:r>
              <a:rPr lang="en-US" sz="2000" dirty="0"/>
              <a:t>As a result, although bankruptcy is generally less ideal than workout, the firm may be forced into it because of aggressive creditors and holdout.</a:t>
            </a:r>
          </a:p>
          <a:p>
            <a:r>
              <a:rPr lang="en-US" sz="2000" dirty="0"/>
              <a:t>In contrast, for those firms with only bank debt that are usually owned by a rather small number of banks, holdout is usually less of a problem.</a:t>
            </a:r>
          </a:p>
        </p:txBody>
      </p:sp>
    </p:spTree>
    <p:extLst>
      <p:ext uri="{BB962C8B-B14F-4D97-AF65-F5344CB8AC3E}">
        <p14:creationId xmlns:p14="http://schemas.microsoft.com/office/powerpoint/2010/main" val="14899802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Liquidation vs. </a:t>
            </a:r>
            <a:r>
              <a:rPr lang="en-US"/>
              <a:t>restructuring</a:t>
            </a:r>
          </a:p>
        </p:txBody>
      </p:sp>
      <p:sp>
        <p:nvSpPr>
          <p:cNvPr id="3" name="Content Placeholder 2"/>
          <p:cNvSpPr>
            <a:spLocks noGrp="1"/>
          </p:cNvSpPr>
          <p:nvPr>
            <p:ph idx="1"/>
          </p:nvPr>
        </p:nvSpPr>
        <p:spPr>
          <a:xfrm>
            <a:off x="2589212" y="1797269"/>
            <a:ext cx="8915400" cy="4534705"/>
          </a:xfrm>
        </p:spPr>
        <p:txBody>
          <a:bodyPr>
            <a:noAutofit/>
          </a:bodyPr>
          <a:lstStyle/>
          <a:p>
            <a:r>
              <a:rPr lang="en-US" dirty="0"/>
              <a:t>Liquidation involves a less complex process, but it often destroys firm value.</a:t>
            </a:r>
          </a:p>
          <a:p>
            <a:r>
              <a:rPr lang="en-US" dirty="0"/>
              <a:t>Chapter 7 bankruptcy is also known as a liquidation bankruptcy.</a:t>
            </a:r>
          </a:p>
          <a:p>
            <a:r>
              <a:rPr lang="en-US" dirty="0"/>
              <a:t>Restructuring focuses on haircut: creditors take a percentage reduction on the debt they loaned to the firm.  Haircut is more likely and greater for lower-priority creditors.</a:t>
            </a:r>
          </a:p>
          <a:p>
            <a:r>
              <a:rPr lang="en-US" dirty="0"/>
              <a:t>This is the process in which creditors, shareholders, and the management bargain about the future of the firm and their well-being.</a:t>
            </a:r>
          </a:p>
          <a:p>
            <a:r>
              <a:rPr lang="en-US" dirty="0"/>
              <a:t>Restructuring in private workout can be less costly, but is more subject to the holdout problem.</a:t>
            </a:r>
          </a:p>
          <a:p>
            <a:r>
              <a:rPr lang="en-US" dirty="0"/>
              <a:t>Chapter 11 bankruptcy has traditionally favored restructuring over liquidation so long as (1) each claimholder receives at least what he/she would have been paid in liquidation, and (2) the firm cannot appear to be in danger of going bankruptcy in the near future (cannot kick the can down the road). </a:t>
            </a:r>
          </a:p>
        </p:txBody>
      </p:sp>
    </p:spTree>
    <p:extLst>
      <p:ext uri="{BB962C8B-B14F-4D97-AF65-F5344CB8AC3E}">
        <p14:creationId xmlns:p14="http://schemas.microsoft.com/office/powerpoint/2010/main" val="21359983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Q&amp;As</a:t>
            </a:r>
          </a:p>
        </p:txBody>
      </p:sp>
      <p:sp>
        <p:nvSpPr>
          <p:cNvPr id="3" name="Content Placeholder 2"/>
          <p:cNvSpPr>
            <a:spLocks noGrp="1"/>
          </p:cNvSpPr>
          <p:nvPr>
            <p:ph idx="1"/>
          </p:nvPr>
        </p:nvSpPr>
        <p:spPr>
          <a:xfrm>
            <a:off x="2589212" y="1905001"/>
            <a:ext cx="8915400" cy="4653454"/>
          </a:xfrm>
        </p:spPr>
        <p:txBody>
          <a:bodyPr>
            <a:noAutofit/>
          </a:bodyPr>
          <a:lstStyle/>
          <a:p>
            <a:r>
              <a:rPr lang="en-US" sz="2000" dirty="0"/>
              <a:t>Q: What options are available to a distressed firm that cannot meet its debt obligations?</a:t>
            </a:r>
          </a:p>
          <a:p>
            <a:r>
              <a:rPr lang="en-US" sz="2000" dirty="0"/>
              <a:t>A: (1) Refinance and obtain fresh debt or equity; pro: least disruptive to operations; con: difficult to do so because the firm is already in a poor condition.</a:t>
            </a:r>
          </a:p>
          <a:p>
            <a:r>
              <a:rPr lang="en-US" sz="2000" dirty="0"/>
              <a:t>(2) Sell the firm or a part of it; pro: liquidity; con: likely to sell at an unattractive price due to firm’s poor condition/bargaining power.</a:t>
            </a:r>
          </a:p>
          <a:p>
            <a:r>
              <a:rPr lang="en-US" sz="2000" dirty="0"/>
              <a:t>(3) Debt restructuring via workout; pro: dealing with the existing stakeholders without additional party involvement; con: some lenders may not want to do so and holdout.</a:t>
            </a:r>
          </a:p>
          <a:p>
            <a:r>
              <a:rPr lang="en-US" sz="2000" dirty="0"/>
              <a:t>(4) File for bankruptcy; pro: could be the best possible outcome with the judge’s blessing; con: business disruption and incur significant indirect distressed costs.</a:t>
            </a:r>
          </a:p>
        </p:txBody>
      </p:sp>
    </p:spTree>
    <p:extLst>
      <p:ext uri="{BB962C8B-B14F-4D97-AF65-F5344CB8AC3E}">
        <p14:creationId xmlns:p14="http://schemas.microsoft.com/office/powerpoint/2010/main" val="18964705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Q&amp;As</a:t>
            </a:r>
          </a:p>
        </p:txBody>
      </p:sp>
      <p:sp>
        <p:nvSpPr>
          <p:cNvPr id="3" name="Content Placeholder 2"/>
          <p:cNvSpPr>
            <a:spLocks noGrp="1"/>
          </p:cNvSpPr>
          <p:nvPr>
            <p:ph idx="1"/>
          </p:nvPr>
        </p:nvSpPr>
        <p:spPr/>
        <p:txBody>
          <a:bodyPr>
            <a:normAutofit/>
          </a:bodyPr>
          <a:lstStyle/>
          <a:p>
            <a:r>
              <a:rPr lang="en-US" sz="2000" dirty="0"/>
              <a:t>Q: Suppose that you are a sell-side advisor working on the sale of a distressed firm.  How does this potential sale differ from the sale of a healthy target?</a:t>
            </a:r>
          </a:p>
          <a:p>
            <a:r>
              <a:rPr lang="en-US" sz="2000" dirty="0"/>
              <a:t>A: (1) Timing and speed is critical here because the firm may not be able to hang on any longer.  (2) There may be fewer marketing materials and steps in the interest of speed.  (3) Creditors have more power, may initiate the sale process, introduce more legal complications and holdout.</a:t>
            </a:r>
          </a:p>
        </p:txBody>
      </p:sp>
    </p:spTree>
    <p:extLst>
      <p:ext uri="{BB962C8B-B14F-4D97-AF65-F5344CB8AC3E}">
        <p14:creationId xmlns:p14="http://schemas.microsoft.com/office/powerpoint/2010/main" val="15003279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Bon-Ton</a:t>
            </a:r>
          </a:p>
        </p:txBody>
      </p:sp>
      <p:sp>
        <p:nvSpPr>
          <p:cNvPr id="3" name="Content Placeholder 2"/>
          <p:cNvSpPr>
            <a:spLocks noGrp="1"/>
          </p:cNvSpPr>
          <p:nvPr>
            <p:ph idx="1"/>
          </p:nvPr>
        </p:nvSpPr>
        <p:spPr>
          <a:xfrm>
            <a:off x="2589212" y="2143432"/>
            <a:ext cx="8915400" cy="4267200"/>
          </a:xfrm>
        </p:spPr>
        <p:txBody>
          <a:bodyPr>
            <a:normAutofit/>
          </a:bodyPr>
          <a:lstStyle/>
          <a:p>
            <a:r>
              <a:rPr lang="en-US" sz="2000" dirty="0"/>
              <a:t>At the end of Q2 2017, Bon-Ton reportedly had $856 million in long-term debt.</a:t>
            </a:r>
          </a:p>
          <a:p>
            <a:r>
              <a:rPr lang="en-US" sz="2000" dirty="0"/>
              <a:t>The Wall Street Journal cited unidentified sources, claiming Bon-Ton had hired the restructuring firm PJT Partners to consider how the retailer could refinance debt and prepare for a possible bankruptcy filing. A portion of the company’s revolving credit facility expires next year, and Bon-Ton’s market </a:t>
            </a:r>
            <a:r>
              <a:rPr lang="en-US" sz="2000" dirty="0" err="1"/>
              <a:t>capitalisation</a:t>
            </a:r>
            <a:r>
              <a:rPr lang="en-US" sz="2000" dirty="0"/>
              <a:t> is just $15 million.</a:t>
            </a:r>
          </a:p>
          <a:p>
            <a:r>
              <a:rPr lang="en-US" sz="2000" dirty="0"/>
              <a:t>Source: 10/09/2017, </a:t>
            </a:r>
            <a:r>
              <a:rPr lang="en-US" sz="2000" dirty="0" err="1"/>
              <a:t>Consultancy.uk</a:t>
            </a:r>
            <a:endParaRPr lang="en-US" sz="2000" dirty="0"/>
          </a:p>
        </p:txBody>
      </p:sp>
    </p:spTree>
    <p:extLst>
      <p:ext uri="{BB962C8B-B14F-4D97-AF65-F5344CB8AC3E}">
        <p14:creationId xmlns:p14="http://schemas.microsoft.com/office/powerpoint/2010/main" val="7262632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role of IBs in debt restructuring</a:t>
            </a:r>
          </a:p>
        </p:txBody>
      </p:sp>
      <p:sp>
        <p:nvSpPr>
          <p:cNvPr id="3" name="Content Placeholder 2"/>
          <p:cNvSpPr>
            <a:spLocks noGrp="1"/>
          </p:cNvSpPr>
          <p:nvPr>
            <p:ph idx="1"/>
          </p:nvPr>
        </p:nvSpPr>
        <p:spPr>
          <a:xfrm>
            <a:off x="2589212" y="2340864"/>
            <a:ext cx="8915400" cy="4084320"/>
          </a:xfrm>
        </p:spPr>
        <p:txBody>
          <a:bodyPr>
            <a:noAutofit/>
          </a:bodyPr>
          <a:lstStyle/>
          <a:p>
            <a:r>
              <a:rPr lang="en-US" sz="2000" dirty="0"/>
              <a:t>As discussed earlier, when restructuring public debt (bond) the holdout problem can be a severe impediment to the successful completion of the restructuring, including an exchange offer (an old debt/newly issued debt swap or a debt/equity swap).</a:t>
            </a:r>
          </a:p>
          <a:p>
            <a:r>
              <a:rPr lang="en-US" sz="2000" dirty="0"/>
              <a:t>It this problem cannot be adequately addressed, it may leads to a sub-optimal outcome: liquidation.</a:t>
            </a:r>
          </a:p>
          <a:p>
            <a:r>
              <a:rPr lang="en-US" sz="2000" dirty="0"/>
              <a:t>IBs can play an important role certifying the value of the exchange offer, and thus indirectly coordinating bondholders.</a:t>
            </a:r>
          </a:p>
        </p:txBody>
      </p:sp>
    </p:spTree>
    <p:extLst>
      <p:ext uri="{BB962C8B-B14F-4D97-AF65-F5344CB8AC3E}">
        <p14:creationId xmlns:p14="http://schemas.microsoft.com/office/powerpoint/2010/main" val="3783149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Restructuring bankers</a:t>
            </a:r>
          </a:p>
        </p:txBody>
      </p:sp>
      <p:sp>
        <p:nvSpPr>
          <p:cNvPr id="3" name="Content Placeholder 2"/>
          <p:cNvSpPr>
            <a:spLocks noGrp="1"/>
          </p:cNvSpPr>
          <p:nvPr>
            <p:ph idx="1"/>
          </p:nvPr>
        </p:nvSpPr>
        <p:spPr/>
        <p:txBody>
          <a:bodyPr/>
          <a:lstStyle/>
          <a:p>
            <a:r>
              <a:rPr lang="en-US" sz="2000" dirty="0"/>
              <a:t>Restructuring bankers have specialized skills and relationships because they need to deal with more parties; e.g., bankruptcy courts and unhappy public bond holders.</a:t>
            </a:r>
          </a:p>
          <a:p>
            <a:r>
              <a:rPr lang="en-US" sz="2000" dirty="0"/>
              <a:t>Their deal experiences and negotiation skills are critical to the success of the deal.</a:t>
            </a:r>
          </a:p>
          <a:p>
            <a:r>
              <a:rPr lang="en-US" sz="2000" dirty="0" err="1"/>
              <a:t>Mooradian</a:t>
            </a:r>
            <a:r>
              <a:rPr lang="en-US" sz="2000" dirty="0"/>
              <a:t> and Ryan (2005, </a:t>
            </a:r>
            <a:r>
              <a:rPr lang="en-US" sz="2000" i="1" dirty="0"/>
              <a:t>JB</a:t>
            </a:r>
            <a:r>
              <a:rPr lang="en-US" sz="2000" dirty="0"/>
              <a:t>) find that the restructuring firm tends to hire an IB when the restructuring is more challenging and it needs more outside help; that is, when it has more public debt, is in worse financial conditions (e.g., higher leverage), proposes a higher percentage of proposed debt reduction.</a:t>
            </a:r>
          </a:p>
          <a:p>
            <a:endParaRPr lang="en-US" dirty="0"/>
          </a:p>
        </p:txBody>
      </p:sp>
    </p:spTree>
    <p:extLst>
      <p:ext uri="{BB962C8B-B14F-4D97-AF65-F5344CB8AC3E}">
        <p14:creationId xmlns:p14="http://schemas.microsoft.com/office/powerpoint/2010/main" val="10662197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Corporate restructuring</a:t>
            </a:r>
          </a:p>
        </p:txBody>
      </p:sp>
      <p:sp>
        <p:nvSpPr>
          <p:cNvPr id="3" name="Content Placeholder 2"/>
          <p:cNvSpPr>
            <a:spLocks noGrp="1"/>
          </p:cNvSpPr>
          <p:nvPr>
            <p:ph idx="1"/>
          </p:nvPr>
        </p:nvSpPr>
        <p:spPr>
          <a:xfrm>
            <a:off x="2589212" y="2015613"/>
            <a:ext cx="8915400" cy="4434347"/>
          </a:xfrm>
        </p:spPr>
        <p:txBody>
          <a:bodyPr>
            <a:noAutofit/>
          </a:bodyPr>
          <a:lstStyle/>
          <a:p>
            <a:r>
              <a:rPr lang="en-US" sz="2000" dirty="0"/>
              <a:t>Debt restructuring is trying to renegotiate the debt so that the restructured debt is more affordable and sustainable.</a:t>
            </a:r>
          </a:p>
          <a:p>
            <a:r>
              <a:rPr lang="en-US" sz="2000" dirty="0"/>
              <a:t>Corporate restructuring includes (1) breakup transactions, including divestitures, equity </a:t>
            </a:r>
            <a:r>
              <a:rPr lang="en-US" sz="2000" dirty="0" err="1"/>
              <a:t>carveouts</a:t>
            </a:r>
            <a:r>
              <a:rPr lang="en-US" sz="2000" dirty="0"/>
              <a:t>, spinoffs, and tracking stocks, (2) leveraged recapitalization, and (3) LBOs.</a:t>
            </a:r>
          </a:p>
          <a:p>
            <a:r>
              <a:rPr lang="en-US" sz="2000" dirty="0"/>
              <a:t>This topic will focus on breakup deals.</a:t>
            </a:r>
          </a:p>
          <a:p>
            <a:r>
              <a:rPr lang="en-US" sz="2000" dirty="0"/>
              <a:t>Breakup is used to: (1) reverse costly diversification discounts (i.e., the lack of focus), (2) respond to excessive conglomeration, (3) respond to a control threat, and (4) possibly (not always) obtain liquidity.</a:t>
            </a:r>
          </a:p>
          <a:p>
            <a:r>
              <a:rPr lang="en-US" sz="2000" dirty="0"/>
              <a:t>The announcement of breakup deals are usually associated with positive abnormal returns.  The market suggests that they are by and large value-added transactions.</a:t>
            </a:r>
          </a:p>
        </p:txBody>
      </p:sp>
    </p:spTree>
    <p:extLst>
      <p:ext uri="{BB962C8B-B14F-4D97-AF65-F5344CB8AC3E}">
        <p14:creationId xmlns:p14="http://schemas.microsoft.com/office/powerpoint/2010/main" val="13505586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Usual value drivers</a:t>
            </a:r>
          </a:p>
        </p:txBody>
      </p:sp>
      <p:sp>
        <p:nvSpPr>
          <p:cNvPr id="3" name="Content Placeholder 2"/>
          <p:cNvSpPr>
            <a:spLocks noGrp="1"/>
          </p:cNvSpPr>
          <p:nvPr>
            <p:ph idx="1"/>
          </p:nvPr>
        </p:nvSpPr>
        <p:spPr>
          <a:xfrm>
            <a:off x="2589212" y="2133599"/>
            <a:ext cx="8915400" cy="4395019"/>
          </a:xfrm>
        </p:spPr>
        <p:txBody>
          <a:bodyPr>
            <a:normAutofit lnSpcReduction="10000"/>
          </a:bodyPr>
          <a:lstStyle/>
          <a:p>
            <a:r>
              <a:rPr lang="en-US" sz="2000" dirty="0"/>
              <a:t>The usual value drivers of breakups:</a:t>
            </a:r>
          </a:p>
          <a:p>
            <a:r>
              <a:rPr lang="en-US" sz="2000" dirty="0"/>
              <a:t>(1) Elimination of costly cross-subsidizations characterizing (corporate) internal capital market.</a:t>
            </a:r>
          </a:p>
          <a:p>
            <a:r>
              <a:rPr lang="en-US" sz="2000" dirty="0"/>
              <a:t>(2) Increased divisional transparency.</a:t>
            </a:r>
          </a:p>
          <a:p>
            <a:r>
              <a:rPr lang="en-US" sz="2000" dirty="0"/>
              <a:t>(3) Improved and more focused investment programs.</a:t>
            </a:r>
          </a:p>
          <a:p>
            <a:r>
              <a:rPr lang="en-US" sz="2000" dirty="0"/>
              <a:t>(4) Reduction in agency costs of free cash flow.</a:t>
            </a:r>
          </a:p>
          <a:p>
            <a:r>
              <a:rPr lang="en-US" sz="2000" dirty="0"/>
              <a:t>(5) The possibility of greater performance-pay sensitivity when divisions’ performance is not lumped together.</a:t>
            </a:r>
          </a:p>
          <a:p>
            <a:r>
              <a:rPr lang="en-US" sz="2000" dirty="0"/>
              <a:t>(6) Reduce diversification discount: many conglomerates trade at discount to their fair value (All other things </a:t>
            </a:r>
            <a:r>
              <a:rPr lang="en-US" sz="2000"/>
              <a:t>being equal, the </a:t>
            </a:r>
            <a:r>
              <a:rPr lang="en-US" sz="2000" dirty="0"/>
              <a:t>quality and quantity of analyst coverage tends to be lower for conglomerates).</a:t>
            </a:r>
          </a:p>
        </p:txBody>
      </p:sp>
    </p:spTree>
    <p:extLst>
      <p:ext uri="{BB962C8B-B14F-4D97-AF65-F5344CB8AC3E}">
        <p14:creationId xmlns:p14="http://schemas.microsoft.com/office/powerpoint/2010/main" val="15640529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Divestiture</a:t>
            </a:r>
          </a:p>
        </p:txBody>
      </p:sp>
      <p:sp>
        <p:nvSpPr>
          <p:cNvPr id="3" name="Content Placeholder 2"/>
          <p:cNvSpPr>
            <a:spLocks noGrp="1"/>
          </p:cNvSpPr>
          <p:nvPr>
            <p:ph idx="1"/>
          </p:nvPr>
        </p:nvSpPr>
        <p:spPr>
          <a:xfrm>
            <a:off x="2589212" y="2049517"/>
            <a:ext cx="8915400" cy="4540469"/>
          </a:xfrm>
        </p:spPr>
        <p:txBody>
          <a:bodyPr>
            <a:normAutofit lnSpcReduction="10000"/>
          </a:bodyPr>
          <a:lstStyle/>
          <a:p>
            <a:r>
              <a:rPr lang="en-US" sz="2000" dirty="0"/>
              <a:t>The sale of a portion of the firm’s assets, such as a division, segment, subsidiary, or production line, to a third party, such as a PE fund, in a private transaction.</a:t>
            </a:r>
          </a:p>
          <a:p>
            <a:r>
              <a:rPr lang="en-US" sz="2000" dirty="0"/>
              <a:t>The selling firm continues to exist in essentially the same form with the same ownership structure.</a:t>
            </a:r>
          </a:p>
          <a:p>
            <a:r>
              <a:rPr lang="en-US" sz="2000" dirty="0"/>
              <a:t>If the payment method of the sale is cash, the selling firm obtains liquidity and a tax liability on capital gain.</a:t>
            </a:r>
          </a:p>
          <a:p>
            <a:r>
              <a:rPr lang="en-US" sz="2000" dirty="0"/>
              <a:t>In other words, a sale/purchase can be done at two different scales: (1) a stock sale/purchase in which the bidder acquires 100% of the target’s shares and takes over all of its assets and liabilities, or (2) a rather limited scale asset sale/purchase (maybe along with certain liabilities attached); i.e., divestiture.</a:t>
            </a:r>
          </a:p>
          <a:p>
            <a:r>
              <a:rPr lang="en-US" sz="2000" dirty="0"/>
              <a:t>Asset sale/divestiture is common for distressed firms.</a:t>
            </a:r>
          </a:p>
        </p:txBody>
      </p:sp>
    </p:spTree>
    <p:extLst>
      <p:ext uri="{BB962C8B-B14F-4D97-AF65-F5344CB8AC3E}">
        <p14:creationId xmlns:p14="http://schemas.microsoft.com/office/powerpoint/2010/main" val="14814678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Value drivers in divestitures</a:t>
            </a:r>
          </a:p>
        </p:txBody>
      </p:sp>
      <p:sp>
        <p:nvSpPr>
          <p:cNvPr id="3" name="Content Placeholder 2"/>
          <p:cNvSpPr>
            <a:spLocks noGrp="1"/>
          </p:cNvSpPr>
          <p:nvPr>
            <p:ph idx="1"/>
          </p:nvPr>
        </p:nvSpPr>
        <p:spPr/>
        <p:txBody>
          <a:bodyPr>
            <a:normAutofit/>
          </a:bodyPr>
          <a:lstStyle/>
          <a:p>
            <a:r>
              <a:rPr lang="en-US" sz="2000" dirty="0"/>
              <a:t>(1) Increase in corporate focus.</a:t>
            </a:r>
          </a:p>
          <a:p>
            <a:r>
              <a:rPr lang="en-US" sz="2000" dirty="0"/>
              <a:t>(2) Elimination of negative synergies.</a:t>
            </a:r>
          </a:p>
          <a:p>
            <a:r>
              <a:rPr lang="en-US" sz="2000" dirty="0"/>
              <a:t>(3) Better fit with the buyer; thus potentially sold at a very good price.</a:t>
            </a:r>
          </a:p>
        </p:txBody>
      </p:sp>
    </p:spTree>
    <p:extLst>
      <p:ext uri="{BB962C8B-B14F-4D97-AF65-F5344CB8AC3E}">
        <p14:creationId xmlns:p14="http://schemas.microsoft.com/office/powerpoint/2010/main" val="15043258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Equity </a:t>
            </a:r>
            <a:r>
              <a:rPr lang="en-US" dirty="0" err="1"/>
              <a:t>carveout</a:t>
            </a:r>
            <a:endParaRPr lang="en-US" dirty="0"/>
          </a:p>
        </p:txBody>
      </p:sp>
      <p:sp>
        <p:nvSpPr>
          <p:cNvPr id="3" name="Content Placeholder 2"/>
          <p:cNvSpPr>
            <a:spLocks noGrp="1"/>
          </p:cNvSpPr>
          <p:nvPr>
            <p:ph idx="1"/>
          </p:nvPr>
        </p:nvSpPr>
        <p:spPr/>
        <p:txBody>
          <a:bodyPr>
            <a:normAutofit/>
          </a:bodyPr>
          <a:lstStyle/>
          <a:p>
            <a:r>
              <a:rPr lang="en-US" sz="2000" dirty="0" err="1"/>
              <a:t>Carveouts</a:t>
            </a:r>
            <a:r>
              <a:rPr lang="en-US" sz="2000" dirty="0"/>
              <a:t>: a partial IPO of the stock in subsidiary.</a:t>
            </a:r>
          </a:p>
          <a:p>
            <a:r>
              <a:rPr lang="en-US" sz="2000" dirty="0"/>
              <a:t>The IPO sale of shares generate cash for the parent firm.</a:t>
            </a:r>
          </a:p>
          <a:p>
            <a:r>
              <a:rPr lang="en-US" sz="2000" dirty="0"/>
              <a:t>The parent company often retains a controlling interest, creating a public minority interest in the subsidiary.</a:t>
            </a:r>
          </a:p>
          <a:p>
            <a:r>
              <a:rPr lang="en-US" sz="2000" dirty="0"/>
              <a:t>The subsidiary has its own management and a separate board.</a:t>
            </a:r>
          </a:p>
          <a:p>
            <a:r>
              <a:rPr lang="en-US" sz="2000" dirty="0"/>
              <a:t>The subsidiary separately files with the SEC.</a:t>
            </a:r>
          </a:p>
        </p:txBody>
      </p:sp>
    </p:spTree>
    <p:extLst>
      <p:ext uri="{BB962C8B-B14F-4D97-AF65-F5344CB8AC3E}">
        <p14:creationId xmlns:p14="http://schemas.microsoft.com/office/powerpoint/2010/main" val="8349858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rotWithShape="1">
          <a:blip r:embed="rId2"/>
          <a:srcRect l="25026" t="8939" r="9085" b="8317"/>
          <a:stretch/>
        </p:blipFill>
        <p:spPr>
          <a:xfrm>
            <a:off x="1346886" y="624110"/>
            <a:ext cx="10157726" cy="5900258"/>
          </a:xfrm>
          <a:prstGeom prst="rect">
            <a:avLst/>
          </a:prstGeom>
        </p:spPr>
      </p:pic>
    </p:spTree>
    <p:extLst>
      <p:ext uri="{BB962C8B-B14F-4D97-AF65-F5344CB8AC3E}">
        <p14:creationId xmlns:p14="http://schemas.microsoft.com/office/powerpoint/2010/main" val="676214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Value drivers in </a:t>
            </a:r>
            <a:r>
              <a:rPr lang="en-US" dirty="0" err="1"/>
              <a:t>carveouts</a:t>
            </a:r>
            <a:endParaRPr lang="en-US" dirty="0"/>
          </a:p>
        </p:txBody>
      </p:sp>
      <p:sp>
        <p:nvSpPr>
          <p:cNvPr id="3" name="Content Placeholder 2"/>
          <p:cNvSpPr>
            <a:spLocks noGrp="1"/>
          </p:cNvSpPr>
          <p:nvPr>
            <p:ph idx="1"/>
          </p:nvPr>
        </p:nvSpPr>
        <p:spPr/>
        <p:txBody>
          <a:bodyPr/>
          <a:lstStyle/>
          <a:p>
            <a:r>
              <a:rPr lang="en-US" sz="2000" dirty="0"/>
              <a:t>(1) Increased focus.</a:t>
            </a:r>
          </a:p>
          <a:p>
            <a:r>
              <a:rPr lang="en-US" sz="2000" dirty="0"/>
              <a:t>(2) Reduced information asymmetry; the subsidiary’s information in not bundled with the parent firm any more.</a:t>
            </a:r>
          </a:p>
          <a:p>
            <a:r>
              <a:rPr lang="en-US" sz="2000" dirty="0"/>
              <a:t>(3) Wealth transfer from bondholders; a </a:t>
            </a:r>
            <a:r>
              <a:rPr lang="en-US" sz="2000" dirty="0" err="1"/>
              <a:t>carveout</a:t>
            </a:r>
            <a:r>
              <a:rPr lang="en-US" sz="2000" dirty="0"/>
              <a:t> may increase shareholder value at the expense of the parent firm’s creditors by reducing the total assets of the firm and thus cash flows.</a:t>
            </a:r>
          </a:p>
          <a:p>
            <a:endParaRPr lang="en-US" dirty="0"/>
          </a:p>
        </p:txBody>
      </p:sp>
    </p:spTree>
    <p:extLst>
      <p:ext uri="{BB962C8B-B14F-4D97-AF65-F5344CB8AC3E}">
        <p14:creationId xmlns:p14="http://schemas.microsoft.com/office/powerpoint/2010/main" val="848022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Spinoff</a:t>
            </a:r>
          </a:p>
        </p:txBody>
      </p:sp>
      <p:sp>
        <p:nvSpPr>
          <p:cNvPr id="3" name="Content Placeholder 2"/>
          <p:cNvSpPr>
            <a:spLocks noGrp="1"/>
          </p:cNvSpPr>
          <p:nvPr>
            <p:ph idx="1"/>
          </p:nvPr>
        </p:nvSpPr>
        <p:spPr/>
        <p:txBody>
          <a:bodyPr>
            <a:normAutofit/>
          </a:bodyPr>
          <a:lstStyle/>
          <a:p>
            <a:r>
              <a:rPr lang="en-US" sz="2000" dirty="0"/>
              <a:t>The parent firm distributes its equity ownership in a subsidiary to its shareholders.</a:t>
            </a:r>
          </a:p>
          <a:p>
            <a:r>
              <a:rPr lang="en-US" sz="2000" dirty="0"/>
              <a:t>The distribution is basically a pro-rata dividend: parent shareholders receive subsidiary stock in proportion to their ownership in the parent firm.</a:t>
            </a:r>
          </a:p>
          <a:p>
            <a:r>
              <a:rPr lang="en-US" sz="2000" dirty="0"/>
              <a:t>This leads to a complete separation of the two firms.</a:t>
            </a:r>
          </a:p>
          <a:p>
            <a:r>
              <a:rPr lang="en-US" sz="2000" dirty="0"/>
              <a:t>The subsidiary becomes an independent firm by itself with its own management and independent board of directors.</a:t>
            </a:r>
          </a:p>
          <a:p>
            <a:r>
              <a:rPr lang="en-US" sz="2000" dirty="0"/>
              <a:t>Unlike a divestiture, this transaction does not provide any additional liquidity or generate any cash.</a:t>
            </a:r>
          </a:p>
        </p:txBody>
      </p:sp>
    </p:spTree>
    <p:extLst>
      <p:ext uri="{BB962C8B-B14F-4D97-AF65-F5344CB8AC3E}">
        <p14:creationId xmlns:p14="http://schemas.microsoft.com/office/powerpoint/2010/main" val="4945919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rotWithShape="1">
          <a:blip r:embed="rId2"/>
          <a:srcRect l="25982" t="29217" r="11244" b="29575"/>
          <a:stretch/>
        </p:blipFill>
        <p:spPr>
          <a:xfrm>
            <a:off x="1421027" y="624110"/>
            <a:ext cx="9910118" cy="5381274"/>
          </a:xfrm>
          <a:prstGeom prst="rect">
            <a:avLst/>
          </a:prstGeom>
        </p:spPr>
      </p:pic>
    </p:spTree>
    <p:extLst>
      <p:ext uri="{BB962C8B-B14F-4D97-AF65-F5344CB8AC3E}">
        <p14:creationId xmlns:p14="http://schemas.microsoft.com/office/powerpoint/2010/main" val="18456099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Value drivers in spinoffs</a:t>
            </a:r>
          </a:p>
        </p:txBody>
      </p:sp>
      <p:sp>
        <p:nvSpPr>
          <p:cNvPr id="3" name="Content Placeholder 2"/>
          <p:cNvSpPr>
            <a:spLocks noGrp="1"/>
          </p:cNvSpPr>
          <p:nvPr>
            <p:ph idx="1"/>
          </p:nvPr>
        </p:nvSpPr>
        <p:spPr/>
        <p:txBody>
          <a:bodyPr>
            <a:normAutofit/>
          </a:bodyPr>
          <a:lstStyle/>
          <a:p>
            <a:r>
              <a:rPr lang="en-US" sz="2000" dirty="0"/>
              <a:t>(1) Increased corporate focus.</a:t>
            </a:r>
          </a:p>
          <a:p>
            <a:r>
              <a:rPr lang="en-US" sz="2000" dirty="0"/>
              <a:t>(2) Elimination of negative synergies.</a:t>
            </a:r>
          </a:p>
          <a:p>
            <a:r>
              <a:rPr lang="en-US" sz="2000" dirty="0"/>
              <a:t>(3) Wealth transfer from bondholders; a spinoff may increase shareholder value at the expense of the parent firm’s creditors by reducing the total assets of the firm and thus cash flows.</a:t>
            </a:r>
          </a:p>
          <a:p>
            <a:r>
              <a:rPr lang="en-US" sz="2000" dirty="0"/>
              <a:t>(4) Reduced informational asymmetry; analyst coverage from industry specialist analysts increases because of increased corporate focus of the resulting two separate firms. </a:t>
            </a:r>
          </a:p>
          <a:p>
            <a:r>
              <a:rPr lang="en-US" sz="2000" dirty="0"/>
              <a:t>(5) Increased probability of a takeover.</a:t>
            </a:r>
          </a:p>
        </p:txBody>
      </p:sp>
    </p:spTree>
    <p:extLst>
      <p:ext uri="{BB962C8B-B14F-4D97-AF65-F5344CB8AC3E}">
        <p14:creationId xmlns:p14="http://schemas.microsoft.com/office/powerpoint/2010/main" val="9123802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Tracking stock</a:t>
            </a:r>
          </a:p>
        </p:txBody>
      </p:sp>
      <p:sp>
        <p:nvSpPr>
          <p:cNvPr id="3" name="Content Placeholder 2"/>
          <p:cNvSpPr>
            <a:spLocks noGrp="1"/>
          </p:cNvSpPr>
          <p:nvPr>
            <p:ph idx="1"/>
          </p:nvPr>
        </p:nvSpPr>
        <p:spPr>
          <a:xfrm>
            <a:off x="2589212" y="1905001"/>
            <a:ext cx="8915400" cy="4476134"/>
          </a:xfrm>
        </p:spPr>
        <p:txBody>
          <a:bodyPr>
            <a:normAutofit lnSpcReduction="10000"/>
          </a:bodyPr>
          <a:lstStyle/>
          <a:p>
            <a:r>
              <a:rPr lang="en-US" dirty="0"/>
              <a:t>Tracking stock/targeted stock/letter stock: a separate class of parent company stock whose dividends track the performance of a given division.</a:t>
            </a:r>
          </a:p>
          <a:p>
            <a:r>
              <a:rPr lang="en-US" dirty="0"/>
              <a:t>The value of tracking stock is determined by the operating performance of this given division.</a:t>
            </a:r>
          </a:p>
          <a:p>
            <a:r>
              <a:rPr lang="en-US" dirty="0"/>
              <a:t>There is no legal separation, and the parent firm retains control of the division.</a:t>
            </a:r>
          </a:p>
          <a:p>
            <a:r>
              <a:rPr lang="en-US" dirty="0"/>
              <a:t>The voting rights of the tracking stock is in the parent firm and not in the tracked division.</a:t>
            </a:r>
          </a:p>
          <a:p>
            <a:r>
              <a:rPr lang="en-US" dirty="0"/>
              <a:t>The first tracking stock, GM-E, was issued by GM in 1984 as part of the payment for acquiring Electronic Data Systems (EDS) that was largely owned by Ross Perot initially.  By owning GM-E, Ross Perot was able to continue to participate in the upside of EDS (now a division of the GM) while continue to serve as a senior manager of the tracked division.</a:t>
            </a:r>
          </a:p>
          <a:p>
            <a:r>
              <a:rPr lang="en-US" dirty="0"/>
              <a:t>Tracking stock makes stock-based compensation to division managers possible.</a:t>
            </a:r>
          </a:p>
        </p:txBody>
      </p:sp>
    </p:spTree>
    <p:extLst>
      <p:ext uri="{BB962C8B-B14F-4D97-AF65-F5344CB8AC3E}">
        <p14:creationId xmlns:p14="http://schemas.microsoft.com/office/powerpoint/2010/main" val="12574689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rotWithShape="1">
          <a:blip r:embed="rId2"/>
          <a:srcRect l="25586" t="27581" r="11045" b="28267"/>
          <a:stretch/>
        </p:blipFill>
        <p:spPr>
          <a:xfrm>
            <a:off x="1581665" y="1112108"/>
            <a:ext cx="9230497" cy="5412260"/>
          </a:xfrm>
          <a:prstGeom prst="rect">
            <a:avLst/>
          </a:prstGeom>
        </p:spPr>
      </p:pic>
    </p:spTree>
    <p:extLst>
      <p:ext uri="{BB962C8B-B14F-4D97-AF65-F5344CB8AC3E}">
        <p14:creationId xmlns:p14="http://schemas.microsoft.com/office/powerpoint/2010/main" val="13420759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Samsung restructuring</a:t>
            </a:r>
          </a:p>
        </p:txBody>
      </p:sp>
      <p:sp>
        <p:nvSpPr>
          <p:cNvPr id="3" name="Content Placeholder 2"/>
          <p:cNvSpPr>
            <a:spLocks noGrp="1"/>
          </p:cNvSpPr>
          <p:nvPr>
            <p:ph idx="1"/>
          </p:nvPr>
        </p:nvSpPr>
        <p:spPr>
          <a:xfrm>
            <a:off x="2589212" y="1904999"/>
            <a:ext cx="8915400" cy="4456471"/>
          </a:xfrm>
        </p:spPr>
        <p:txBody>
          <a:bodyPr>
            <a:normAutofit/>
          </a:bodyPr>
          <a:lstStyle/>
          <a:p>
            <a:r>
              <a:rPr lang="en-US" dirty="0"/>
              <a:t>“The sprawling Samsung conglomerate</a:t>
            </a:r>
            <a:r>
              <a:rPr lang="mr-IN" dirty="0"/>
              <a:t>…</a:t>
            </a:r>
            <a:r>
              <a:rPr lang="en-US" dirty="0"/>
              <a:t>appears to be accelerating a restructuring after patriarch Lee Kun-</a:t>
            </a:r>
            <a:r>
              <a:rPr lang="en-US" dirty="0" err="1"/>
              <a:t>hee</a:t>
            </a:r>
            <a:r>
              <a:rPr lang="en-US" dirty="0"/>
              <a:t>, 72, was hospitalized in May.”</a:t>
            </a:r>
          </a:p>
          <a:p>
            <a:r>
              <a:rPr lang="en-US" dirty="0"/>
              <a:t>Investment bankers are jostling to win plum roles from the founding Lee family of Samsung Group, South Korea's top fee-payer, as it prepares to hand the baton to the next generation in a restructuring that could land more than $100 million in advisory fees alone.</a:t>
            </a:r>
          </a:p>
          <a:p>
            <a:r>
              <a:rPr lang="en-US" dirty="0"/>
              <a:t>Last month, Samsung </a:t>
            </a:r>
            <a:r>
              <a:rPr lang="en-US" dirty="0" err="1"/>
              <a:t>Everland</a:t>
            </a:r>
            <a:r>
              <a:rPr lang="en-US" dirty="0"/>
              <a:t> </a:t>
            </a:r>
            <a:r>
              <a:rPr lang="en-US" dirty="0" err="1"/>
              <a:t>Inc</a:t>
            </a:r>
            <a:r>
              <a:rPr lang="en-US" dirty="0"/>
              <a:t>, a key holding company within the group, announced plans for an IPO, following a similar announcement in May by IT solutions unit Samsung SDS.</a:t>
            </a:r>
          </a:p>
          <a:p>
            <a:r>
              <a:rPr lang="en-US" dirty="0"/>
              <a:t>Banks are also pitching for at least three sell-side mandates from Samsung, as it prepares to divest  non-core businesses, a person familiar with the process said.</a:t>
            </a:r>
          </a:p>
          <a:p>
            <a:r>
              <a:rPr lang="en-US" dirty="0"/>
              <a:t>Source: 07/042014, Business Insider.</a:t>
            </a:r>
          </a:p>
        </p:txBody>
      </p:sp>
    </p:spTree>
    <p:extLst>
      <p:ext uri="{BB962C8B-B14F-4D97-AF65-F5344CB8AC3E}">
        <p14:creationId xmlns:p14="http://schemas.microsoft.com/office/powerpoint/2010/main" val="45379467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Source</a:t>
            </a:r>
          </a:p>
        </p:txBody>
      </p:sp>
      <p:sp>
        <p:nvSpPr>
          <p:cNvPr id="3" name="Content Placeholder 2"/>
          <p:cNvSpPr>
            <a:spLocks noGrp="1"/>
          </p:cNvSpPr>
          <p:nvPr>
            <p:ph idx="1"/>
          </p:nvPr>
        </p:nvSpPr>
        <p:spPr/>
        <p:txBody>
          <a:bodyPr/>
          <a:lstStyle/>
          <a:p>
            <a:r>
              <a:rPr lang="en-US" dirty="0"/>
              <a:t>E. </a:t>
            </a:r>
            <a:r>
              <a:rPr lang="en-US" dirty="0" err="1"/>
              <a:t>Eckbo</a:t>
            </a:r>
            <a:r>
              <a:rPr lang="en-US" dirty="0"/>
              <a:t> and K. </a:t>
            </a:r>
            <a:r>
              <a:rPr lang="en-US" dirty="0" err="1"/>
              <a:t>Thorburn</a:t>
            </a:r>
            <a:r>
              <a:rPr lang="en-US" dirty="0"/>
              <a:t>, 2008, Corporate restructuring: Breakups and LBOs, </a:t>
            </a:r>
            <a:r>
              <a:rPr lang="en-US" i="1" dirty="0"/>
              <a:t>Handbook of Empirical Corporate Finance</a:t>
            </a:r>
            <a:r>
              <a:rPr lang="en-US" dirty="0"/>
              <a:t>, Vol. 2.</a:t>
            </a:r>
          </a:p>
        </p:txBody>
      </p:sp>
    </p:spTree>
    <p:extLst>
      <p:ext uri="{BB962C8B-B14F-4D97-AF65-F5344CB8AC3E}">
        <p14:creationId xmlns:p14="http://schemas.microsoft.com/office/powerpoint/2010/main" val="1052912290"/>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820</TotalTime>
  <Words>2407</Words>
  <Application>Microsoft Macintosh PowerPoint</Application>
  <PresentationFormat>Widescreen</PresentationFormat>
  <Paragraphs>132</Paragraphs>
  <Slides>28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Arial</vt:lpstr>
      <vt:lpstr>Calibri</vt:lpstr>
      <vt:lpstr>Century Gothic</vt:lpstr>
      <vt:lpstr>Mangal</vt:lpstr>
      <vt:lpstr>Wingdings 3</vt:lpstr>
      <vt:lpstr>Wisp</vt:lpstr>
      <vt:lpstr>Restructuring</vt:lpstr>
      <vt:lpstr>Outline</vt:lpstr>
      <vt:lpstr>Restructuring</vt:lpstr>
      <vt:lpstr>Financial distress</vt:lpstr>
      <vt:lpstr>PowerPoint Presentation</vt:lpstr>
      <vt:lpstr>Debt restructuring </vt:lpstr>
      <vt:lpstr>Absolute priority rule (APR)</vt:lpstr>
      <vt:lpstr>Workout vs. Bankruptcy</vt:lpstr>
      <vt:lpstr>Liquidation vs. restructuring</vt:lpstr>
      <vt:lpstr>Q&amp;As</vt:lpstr>
      <vt:lpstr>Q&amp;As</vt:lpstr>
      <vt:lpstr>Bon-Ton</vt:lpstr>
      <vt:lpstr>The role of IBs in debt restructuring</vt:lpstr>
      <vt:lpstr>Restructuring bankers</vt:lpstr>
      <vt:lpstr>Corporate restructuring</vt:lpstr>
      <vt:lpstr>Usual value drivers</vt:lpstr>
      <vt:lpstr>Divestiture</vt:lpstr>
      <vt:lpstr>Value drivers in divestitures</vt:lpstr>
      <vt:lpstr>Equity carveout</vt:lpstr>
      <vt:lpstr>PowerPoint Presentation</vt:lpstr>
      <vt:lpstr>Value drivers in carveouts</vt:lpstr>
      <vt:lpstr>Spinoff</vt:lpstr>
      <vt:lpstr>PowerPoint Presentation</vt:lpstr>
      <vt:lpstr>Value drivers in spinoffs</vt:lpstr>
      <vt:lpstr>Tracking stock</vt:lpstr>
      <vt:lpstr>PowerPoint Presentation</vt:lpstr>
      <vt:lpstr>Samsung restructuring</vt:lpstr>
      <vt:lpstr>Source</vt:lpstr>
    </vt:vector>
  </TitlesOfParts>
  <Company/>
  <LinksUpToDate>false</LinksUpToDate>
  <SharedDoc>false</SharedDoc>
  <HyperlinksChanged>false</HyperlinksChanged>
  <AppVersion>16.0013</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Restructuring</dc:title>
  <dc:creator>Microsoft Office User</dc:creator>
  <cp:lastModifiedBy>Microsoft Office User</cp:lastModifiedBy>
  <cp:revision>52</cp:revision>
  <dcterms:created xsi:type="dcterms:W3CDTF">2017-11-01T19:44:17Z</dcterms:created>
  <dcterms:modified xsi:type="dcterms:W3CDTF">2018-05-30T06:12:27Z</dcterms:modified>
</cp:coreProperties>
</file>